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9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152" d="100"/>
          <a:sy n="152" d="100"/>
        </p:scale>
        <p:origin x="2534" y="10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cha54321 Laucha54321" userId="fcd33f4d0483a482" providerId="LiveId" clId="{766591D0-5ECC-470D-84CC-3517FEBB6977}"/>
    <pc:docChg chg="addSld">
      <pc:chgData name="Laucha54321 Laucha54321" userId="fcd33f4d0483a482" providerId="LiveId" clId="{766591D0-5ECC-470D-84CC-3517FEBB6977}" dt="2025-09-09T00:47:42.961" v="0" actId="2890"/>
      <pc:docMkLst>
        <pc:docMk/>
      </pc:docMkLst>
      <pc:sldChg chg="add">
        <pc:chgData name="Laucha54321 Laucha54321" userId="fcd33f4d0483a482" providerId="LiveId" clId="{766591D0-5ECC-470D-84CC-3517FEBB6977}" dt="2025-09-09T00:47:42.961" v="0" actId="2890"/>
        <pc:sldMkLst>
          <pc:docMk/>
          <pc:sldMk cId="806333085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Presentación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540"/>
            <a:ext cx="3530753" cy="919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29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Slide 6.5: Algunos problemas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312317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3326" y="1431894"/>
            <a:ext cx="3439885" cy="2735782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bg1"/>
                </a:solidFill>
              </a:rPr>
              <a:t>Problema del camino de hormiga</a:t>
            </a:r>
          </a:p>
          <a:p>
            <a:pPr marL="0" lv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bg1"/>
                </a:solidFill>
              </a:rPr>
              <a:t>Queremos explorar la idea de utilizar una penalización por colinealidad para poder reducir este problema que sucede cuando tenemos dos sectores con alto fitness pero que entremedio tienen bajo fitness.</a:t>
            </a:r>
            <a:br>
              <a:rPr lang="en-US" sz="1500">
                <a:solidFill>
                  <a:schemeClr val="bg1"/>
                </a:solidFill>
              </a:rPr>
            </a:br>
            <a:r>
              <a:rPr lang="en-US" sz="1500">
                <a:solidFill>
                  <a:schemeClr val="bg1"/>
                </a:solidFill>
              </a:rPr>
              <a:t>Otra idea es penalizar el segundo padre a elegir en la ruleta basándonos en su distancia del primer padre.</a:t>
            </a:r>
            <a:endParaRPr lang="en-US" sz="1500" b="1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4280754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" descr="C:\Users\laure\OneDrive\Documentos\Facultad\Algoritmos%20Geneticos\caminoHormiga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94089" y="411242"/>
            <a:ext cx="4249911" cy="43210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540"/>
            <a:ext cx="3530753" cy="919238"/>
          </a:xfrm>
        </p:spPr>
        <p:txBody>
          <a:bodyPr anchor="b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s-AR" sz="2900">
                <a:solidFill>
                  <a:schemeClr val="bg1"/>
                </a:solidFill>
              </a:rPr>
              <a:t>Slide 7: Visualización minimalista y métricas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904" y="1312317"/>
            <a:ext cx="353872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73326" y="1431894"/>
            <a:ext cx="3439885" cy="273578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s-AR" sz="1500">
                <a:solidFill>
                  <a:schemeClr val="bg1"/>
                </a:solidFill>
              </a:rPr>
              <a:t>Gráficas sin ejes, sin márgenes, guardado PNG + GIF animado.</a:t>
            </a:r>
          </a:p>
          <a:p>
            <a:pPr lvl="0"/>
            <a:r>
              <a:rPr lang="es-AR" sz="1500">
                <a:solidFill>
                  <a:schemeClr val="bg1"/>
                </a:solidFill>
              </a:rPr>
              <a:t>Animación grilla 4×2 para comparar hasta 8 escenarios.</a:t>
            </a:r>
          </a:p>
          <a:p>
            <a:pPr lvl="0"/>
            <a:r>
              <a:rPr lang="es-AR" sz="1500" b="1">
                <a:solidFill>
                  <a:schemeClr val="bg1"/>
                </a:solidFill>
              </a:rPr>
              <a:t>Sobreposición de métricas</a:t>
            </a:r>
            <a:r>
              <a:rPr lang="es-AR" sz="1500">
                <a:solidFill>
                  <a:schemeClr val="bg1"/>
                </a:solidFill>
              </a:rPr>
              <a:t>: histograma de ángulos para visualizar colinealidad a lo largo de generaciones.</a:t>
            </a:r>
          </a:p>
          <a:p>
            <a:pPr marL="0" lvl="0" indent="0">
              <a:buNone/>
            </a:pPr>
            <a:endParaRPr lang="es-AR" sz="15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5520" y="4280754"/>
            <a:ext cx="353549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Imagen que contiene foto, lluvia, colorido, tabla&#10;&#10;El contenido generado por IA puede ser incorrecto.">
            <a:extLst>
              <a:ext uri="{FF2B5EF4-FFF2-40B4-BE49-F238E27FC236}">
                <a16:creationId xmlns:a16="http://schemas.microsoft.com/office/drawing/2014/main" id="{4AC1DBD8-70CC-A109-CBCC-F8BC12E7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422" y="1351238"/>
            <a:ext cx="4113209" cy="20523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</p:spPr>
        <p:txBody>
          <a:bodyPr anchor="b">
            <a:normAutofit/>
          </a:bodyPr>
          <a:lstStyle/>
          <a:p>
            <a:pPr marL="0" lvl="0" indent="0" algn="r">
              <a:lnSpc>
                <a:spcPct val="90000"/>
              </a:lnSpc>
              <a:buNone/>
            </a:pPr>
            <a:r>
              <a:rPr lang="es-AR" sz="3100">
                <a:solidFill>
                  <a:schemeClr val="bg1"/>
                </a:solidFill>
              </a:rPr>
              <a:t>Slide 8: Robustez y extensibilidad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1799217"/>
            <a:ext cx="7054999" cy="2644608"/>
          </a:xfrm>
        </p:spPr>
        <p:txBody>
          <a:bodyPr>
            <a:normAutofit/>
          </a:bodyPr>
          <a:lstStyle/>
          <a:p>
            <a:pPr lvl="0"/>
            <a:r>
              <a:rPr lang="es-AR" sz="1500" dirty="0">
                <a:solidFill>
                  <a:schemeClr val="bg1"/>
                </a:solidFill>
              </a:rPr>
              <a:t>Arquitectura modular de </a:t>
            </a:r>
            <a:r>
              <a:rPr lang="es-AR" sz="1500" b="1" dirty="0">
                <a:solidFill>
                  <a:schemeClr val="bg1"/>
                </a:solidFill>
              </a:rPr>
              <a:t>penalizaciones</a:t>
            </a:r>
            <a:r>
              <a:rPr lang="es-AR" sz="1500" dirty="0">
                <a:solidFill>
                  <a:schemeClr val="bg1"/>
                </a:solidFill>
              </a:rPr>
              <a:t>: sólo hay que implementar la función y activarla en el JSON.</a:t>
            </a:r>
          </a:p>
          <a:p>
            <a:pPr lvl="0"/>
            <a:r>
              <a:rPr lang="es-AR" sz="1500" dirty="0">
                <a:solidFill>
                  <a:schemeClr val="bg1"/>
                </a:solidFill>
              </a:rPr>
              <a:t>Fácil paralelización y despliegue en múltiples terminales sin colisiones de carpetas.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</p:spPr>
        <p:txBody>
          <a:bodyPr anchor="b">
            <a:normAutofit/>
          </a:bodyPr>
          <a:lstStyle/>
          <a:p>
            <a:pPr marL="0" lvl="0" indent="0" algn="r">
              <a:lnSpc>
                <a:spcPct val="90000"/>
              </a:lnSpc>
              <a:buNone/>
            </a:pPr>
            <a:r>
              <a:rPr lang="es-AR" sz="2600">
                <a:solidFill>
                  <a:schemeClr val="bg1"/>
                </a:solidFill>
              </a:rPr>
              <a:t>Slide 0: Contexto del problema de extracción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1799217"/>
            <a:ext cx="7054999" cy="2644608"/>
          </a:xfrm>
        </p:spPr>
        <p:txBody>
          <a:bodyPr>
            <a:normAutofit/>
          </a:bodyPr>
          <a:lstStyle/>
          <a:p>
            <a:pPr lvl="0"/>
            <a:r>
              <a:rPr lang="es-AR" sz="1500">
                <a:solidFill>
                  <a:schemeClr val="bg1"/>
                </a:solidFill>
              </a:rPr>
              <a:t>Escenario: buscamos perforar un conjunto de pozos en un terreno bidimensional donde la riqueza de recursos es </a:t>
            </a:r>
            <a:r>
              <a:rPr lang="es-AR" sz="1500" b="1">
                <a:solidFill>
                  <a:schemeClr val="bg1"/>
                </a:solidFill>
              </a:rPr>
              <a:t>desconocida</a:t>
            </a:r>
            <a:r>
              <a:rPr lang="es-AR" sz="1500">
                <a:solidFill>
                  <a:schemeClr val="bg1"/>
                </a:solidFill>
              </a:rPr>
              <a:t> de antemano.</a:t>
            </a:r>
          </a:p>
          <a:p>
            <a:pPr lvl="0"/>
            <a:r>
              <a:rPr lang="es-AR" sz="1500">
                <a:solidFill>
                  <a:schemeClr val="bg1"/>
                </a:solidFill>
              </a:rPr>
              <a:t>Cada pozo revela localmente el “valor” (fitness) al perforar, pero el resto del terreno permanece opaco.</a:t>
            </a:r>
          </a:p>
          <a:p>
            <a:pPr lvl="0"/>
            <a:r>
              <a:rPr lang="es-AR" sz="1500">
                <a:solidFill>
                  <a:schemeClr val="bg1"/>
                </a:solidFill>
              </a:rPr>
              <a:t>Disponemos de un presupuesto limitado de pozos (número fijo de puntos), y queremos maximizar la extracción total.</a:t>
            </a:r>
          </a:p>
          <a:p>
            <a:pPr lvl="0"/>
            <a:r>
              <a:rPr lang="es-AR" sz="1500">
                <a:solidFill>
                  <a:schemeClr val="bg1"/>
                </a:solidFill>
              </a:rPr>
              <a:t>Retos clave:</a:t>
            </a:r>
            <a:br>
              <a:rPr lang="es-AR" sz="1500">
                <a:solidFill>
                  <a:schemeClr val="bg1"/>
                </a:solidFill>
              </a:rPr>
            </a:br>
            <a:r>
              <a:rPr lang="es-AR" sz="1500">
                <a:solidFill>
                  <a:schemeClr val="bg1"/>
                </a:solidFill>
              </a:rPr>
              <a:t>• Trade-off exploración vs. explotación en un espacio inexplorado.</a:t>
            </a:r>
            <a:br>
              <a:rPr lang="es-AR" sz="1500">
                <a:solidFill>
                  <a:schemeClr val="bg1"/>
                </a:solidFill>
              </a:rPr>
            </a:br>
            <a:r>
              <a:rPr lang="es-AR" sz="1500">
                <a:solidFill>
                  <a:schemeClr val="bg1"/>
                </a:solidFill>
              </a:rPr>
              <a:t>• Evitar pozos demasiado cercanos (interferencias) o alineados (riesgo geotécnico).</a:t>
            </a:r>
            <a:br>
              <a:rPr lang="es-AR" sz="1500">
                <a:solidFill>
                  <a:schemeClr val="bg1"/>
                </a:solidFill>
              </a:rPr>
            </a:br>
            <a:r>
              <a:rPr lang="es-AR" sz="1500">
                <a:solidFill>
                  <a:schemeClr val="bg1"/>
                </a:solidFill>
              </a:rPr>
              <a:t>• Adaptarse dinámicamente a la información parcial que vamos obteniendo.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</p:spPr>
        <p:txBody>
          <a:bodyPr anchor="b">
            <a:normAutofit/>
          </a:bodyPr>
          <a:lstStyle/>
          <a:p>
            <a:pPr marL="0" lvl="0" indent="0" algn="r">
              <a:lnSpc>
                <a:spcPct val="90000"/>
              </a:lnSpc>
              <a:buNone/>
            </a:pPr>
            <a:r>
              <a:rPr lang="es-AR" sz="2300">
                <a:solidFill>
                  <a:schemeClr val="bg1"/>
                </a:solidFill>
              </a:rPr>
              <a:t>Slide 1: Mapeo a nuestro framework evolutivo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1799217"/>
            <a:ext cx="7054999" cy="2644608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s-AR" sz="1500">
                <a:solidFill>
                  <a:schemeClr val="bg1"/>
                </a:solidFill>
              </a:rPr>
              <a:t>Representación:</a:t>
            </a:r>
            <a:br>
              <a:rPr lang="es-AR" sz="1500">
                <a:solidFill>
                  <a:schemeClr val="bg1"/>
                </a:solidFill>
              </a:rPr>
            </a:br>
            <a:r>
              <a:rPr lang="es-AR" sz="1500">
                <a:solidFill>
                  <a:schemeClr val="bg1"/>
                </a:solidFill>
              </a:rPr>
              <a:t>• Cada </a:t>
            </a:r>
            <a:r>
              <a:rPr lang="es-AR" sz="1500" b="1">
                <a:solidFill>
                  <a:schemeClr val="bg1"/>
                </a:solidFill>
              </a:rPr>
              <a:t>individuo</a:t>
            </a:r>
            <a:r>
              <a:rPr lang="es-AR" sz="1500">
                <a:solidFill>
                  <a:schemeClr val="bg1"/>
                </a:solidFill>
              </a:rPr>
              <a:t> = coordenada (x,y) de un pozo.</a:t>
            </a:r>
            <a:br>
              <a:rPr lang="es-AR" sz="1500">
                <a:solidFill>
                  <a:schemeClr val="bg1"/>
                </a:solidFill>
              </a:rPr>
            </a:br>
            <a:r>
              <a:rPr lang="es-AR" sz="1500">
                <a:solidFill>
                  <a:schemeClr val="bg1"/>
                </a:solidFill>
              </a:rPr>
              <a:t>• </a:t>
            </a:r>
            <a:r>
              <a:rPr lang="es-AR" sz="1500" b="1">
                <a:solidFill>
                  <a:schemeClr val="bg1"/>
                </a:solidFill>
              </a:rPr>
              <a:t>Fitness</a:t>
            </a:r>
            <a:r>
              <a:rPr lang="es-AR" sz="1500">
                <a:solidFill>
                  <a:schemeClr val="bg1"/>
                </a:solidFill>
              </a:rPr>
              <a:t> = riqueza extraída de ese punto – penalizaciones (distancia, colinealidad).</a:t>
            </a:r>
          </a:p>
          <a:p>
            <a:pPr lvl="0">
              <a:lnSpc>
                <a:spcPct val="90000"/>
              </a:lnSpc>
            </a:pPr>
            <a:r>
              <a:rPr lang="es-AR" sz="1500">
                <a:solidFill>
                  <a:schemeClr val="bg1"/>
                </a:solidFill>
              </a:rPr>
              <a:t>Ciclo evolución:</a:t>
            </a:r>
          </a:p>
          <a:p>
            <a:pPr marL="685800" lvl="1" indent="-342900">
              <a:lnSpc>
                <a:spcPct val="90000"/>
              </a:lnSpc>
              <a:buAutoNum type="arabicPeriod"/>
            </a:pPr>
            <a:r>
              <a:rPr lang="es-AR" sz="1500">
                <a:solidFill>
                  <a:schemeClr val="bg1"/>
                </a:solidFill>
              </a:rPr>
              <a:t>Generación inicial (aleatoria o equidistante) → primera exploración uniforme.</a:t>
            </a:r>
          </a:p>
          <a:p>
            <a:pPr marL="685800" lvl="1" indent="-342900">
              <a:lnSpc>
                <a:spcPct val="90000"/>
              </a:lnSpc>
              <a:buAutoNum type="arabicPeriod"/>
            </a:pPr>
            <a:r>
              <a:rPr lang="es-AR" sz="1500">
                <a:solidFill>
                  <a:schemeClr val="bg1"/>
                </a:solidFill>
              </a:rPr>
              <a:t>Evaluación y penalización espacial/colineal.</a:t>
            </a:r>
          </a:p>
          <a:p>
            <a:pPr marL="685800" lvl="1" indent="-342900">
              <a:lnSpc>
                <a:spcPct val="90000"/>
              </a:lnSpc>
              <a:buAutoNum type="arabicPeriod"/>
            </a:pPr>
            <a:r>
              <a:rPr lang="es-AR" sz="1500">
                <a:solidFill>
                  <a:schemeClr val="bg1"/>
                </a:solidFill>
              </a:rPr>
              <a:t>Selección + cruce (centro, overshoot adaptativo) para explotar áreas prometedoras.</a:t>
            </a:r>
          </a:p>
          <a:p>
            <a:pPr marL="685800" lvl="1" indent="-342900">
              <a:lnSpc>
                <a:spcPct val="90000"/>
              </a:lnSpc>
              <a:buAutoNum type="arabicPeriod"/>
            </a:pPr>
            <a:r>
              <a:rPr lang="es-AR" sz="1500">
                <a:solidFill>
                  <a:schemeClr val="bg1"/>
                </a:solidFill>
              </a:rPr>
              <a:t>Jitter y overshoot = exploración local y global en función de Δfitness.</a:t>
            </a:r>
          </a:p>
          <a:p>
            <a:pPr lvl="0">
              <a:lnSpc>
                <a:spcPct val="90000"/>
              </a:lnSpc>
            </a:pPr>
            <a:r>
              <a:rPr lang="es-AR" sz="1500">
                <a:solidFill>
                  <a:schemeClr val="bg1"/>
                </a:solidFill>
              </a:rPr>
              <a:t>Visualización: guardamos PNGs y GIFs para seguir la curva de descubrimiento de recursos.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B9A9A-316A-76A8-F533-A9C16B1C6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C032E0-D3F1-DBA1-3050-DC10DA12D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54F54-98E6-CF92-401E-8424426C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</p:spPr>
        <p:txBody>
          <a:bodyPr anchor="b">
            <a:normAutofit/>
          </a:bodyPr>
          <a:lstStyle/>
          <a:p>
            <a:pPr marL="0" lvl="0" indent="0" algn="r">
              <a:lnSpc>
                <a:spcPct val="90000"/>
              </a:lnSpc>
              <a:buNone/>
            </a:pPr>
            <a:r>
              <a:rPr lang="es-AR" sz="2300">
                <a:solidFill>
                  <a:schemeClr val="bg1"/>
                </a:solidFill>
              </a:rPr>
              <a:t>Slide 1: Mapeo a nuestro framework evolutivo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183A91-8F87-F15A-A8FF-F5DC941D5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EA0AB-6A43-5DC3-B8C4-A0FA3D8E0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500" y="1799217"/>
            <a:ext cx="7054999" cy="2644608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es-AR" sz="1500" dirty="0">
                <a:solidFill>
                  <a:schemeClr val="bg1"/>
                </a:solidFill>
              </a:rPr>
              <a:t>Representación:</a:t>
            </a:r>
            <a:br>
              <a:rPr lang="es-AR" sz="1500" dirty="0">
                <a:solidFill>
                  <a:schemeClr val="bg1"/>
                </a:solidFill>
              </a:rPr>
            </a:br>
            <a:r>
              <a:rPr lang="es-AR" sz="1500" dirty="0">
                <a:solidFill>
                  <a:schemeClr val="bg1"/>
                </a:solidFill>
              </a:rPr>
              <a:t>• Cada </a:t>
            </a:r>
            <a:r>
              <a:rPr lang="es-AR" sz="1500" b="1" dirty="0">
                <a:solidFill>
                  <a:schemeClr val="bg1"/>
                </a:solidFill>
              </a:rPr>
              <a:t>individuo</a:t>
            </a:r>
            <a:r>
              <a:rPr lang="es-AR" sz="1500" dirty="0">
                <a:solidFill>
                  <a:schemeClr val="bg1"/>
                </a:solidFill>
              </a:rPr>
              <a:t> = coordenada (</a:t>
            </a:r>
            <a:r>
              <a:rPr lang="es-AR" sz="1500" dirty="0" err="1">
                <a:solidFill>
                  <a:schemeClr val="bg1"/>
                </a:solidFill>
              </a:rPr>
              <a:t>x,y</a:t>
            </a:r>
            <a:r>
              <a:rPr lang="es-AR" sz="1500" dirty="0">
                <a:solidFill>
                  <a:schemeClr val="bg1"/>
                </a:solidFill>
              </a:rPr>
              <a:t>) de un pozo.</a:t>
            </a:r>
            <a:br>
              <a:rPr lang="es-AR" sz="1500" dirty="0">
                <a:solidFill>
                  <a:schemeClr val="bg1"/>
                </a:solidFill>
              </a:rPr>
            </a:br>
            <a:r>
              <a:rPr lang="es-AR" sz="1500" dirty="0">
                <a:solidFill>
                  <a:schemeClr val="bg1"/>
                </a:solidFill>
              </a:rPr>
              <a:t>• </a:t>
            </a:r>
            <a:r>
              <a:rPr lang="es-AR" sz="1500" b="1" dirty="0">
                <a:solidFill>
                  <a:schemeClr val="bg1"/>
                </a:solidFill>
              </a:rPr>
              <a:t>Fitness</a:t>
            </a:r>
            <a:r>
              <a:rPr lang="es-AR" sz="1500" dirty="0">
                <a:solidFill>
                  <a:schemeClr val="bg1"/>
                </a:solidFill>
              </a:rPr>
              <a:t> = riqueza extraída de ese punto – penalizaciones (distancia, colinealidad).</a:t>
            </a:r>
          </a:p>
          <a:p>
            <a:pPr lvl="0">
              <a:lnSpc>
                <a:spcPct val="90000"/>
              </a:lnSpc>
            </a:pPr>
            <a:r>
              <a:rPr lang="es-AR" sz="1500" dirty="0">
                <a:solidFill>
                  <a:schemeClr val="bg1"/>
                </a:solidFill>
              </a:rPr>
              <a:t>Ciclo evolución:</a:t>
            </a:r>
          </a:p>
          <a:p>
            <a:pPr marL="685800" lvl="1" indent="-342900">
              <a:lnSpc>
                <a:spcPct val="90000"/>
              </a:lnSpc>
              <a:buAutoNum type="arabicPeriod"/>
            </a:pPr>
            <a:r>
              <a:rPr lang="es-AR" sz="1500" dirty="0">
                <a:solidFill>
                  <a:schemeClr val="bg1"/>
                </a:solidFill>
              </a:rPr>
              <a:t>Generación inicial (aleatoria o equidistante) → primera exploración uniforme.</a:t>
            </a:r>
          </a:p>
          <a:p>
            <a:pPr marL="685800" lvl="1" indent="-342900">
              <a:lnSpc>
                <a:spcPct val="90000"/>
              </a:lnSpc>
              <a:buAutoNum type="arabicPeriod"/>
            </a:pPr>
            <a:r>
              <a:rPr lang="es-AR" sz="1500" dirty="0">
                <a:solidFill>
                  <a:schemeClr val="bg1"/>
                </a:solidFill>
              </a:rPr>
              <a:t>Evaluación y penalización espacial/colineal.</a:t>
            </a:r>
          </a:p>
          <a:p>
            <a:pPr marL="685800" lvl="1" indent="-342900">
              <a:lnSpc>
                <a:spcPct val="90000"/>
              </a:lnSpc>
              <a:buAutoNum type="arabicPeriod"/>
            </a:pPr>
            <a:r>
              <a:rPr lang="es-AR" sz="1500" dirty="0">
                <a:solidFill>
                  <a:schemeClr val="bg1"/>
                </a:solidFill>
              </a:rPr>
              <a:t>Selección + cruce (centro, </a:t>
            </a:r>
            <a:r>
              <a:rPr lang="es-AR" sz="1500" dirty="0" err="1">
                <a:solidFill>
                  <a:schemeClr val="bg1"/>
                </a:solidFill>
              </a:rPr>
              <a:t>overshoot</a:t>
            </a:r>
            <a:r>
              <a:rPr lang="es-AR" sz="1500" dirty="0">
                <a:solidFill>
                  <a:schemeClr val="bg1"/>
                </a:solidFill>
              </a:rPr>
              <a:t> adaptativo) para explotar áreas prometedoras.</a:t>
            </a:r>
          </a:p>
          <a:p>
            <a:pPr marL="685800" lvl="1" indent="-342900">
              <a:lnSpc>
                <a:spcPct val="90000"/>
              </a:lnSpc>
              <a:buAutoNum type="arabicPeriod"/>
            </a:pPr>
            <a:r>
              <a:rPr lang="es-AR" sz="1500" dirty="0" err="1">
                <a:solidFill>
                  <a:schemeClr val="bg1"/>
                </a:solidFill>
              </a:rPr>
              <a:t>Jitter</a:t>
            </a:r>
            <a:r>
              <a:rPr lang="es-AR" sz="1500" dirty="0">
                <a:solidFill>
                  <a:schemeClr val="bg1"/>
                </a:solidFill>
              </a:rPr>
              <a:t> y </a:t>
            </a:r>
            <a:r>
              <a:rPr lang="es-AR" sz="1500" dirty="0" err="1">
                <a:solidFill>
                  <a:schemeClr val="bg1"/>
                </a:solidFill>
              </a:rPr>
              <a:t>overshoot</a:t>
            </a:r>
            <a:r>
              <a:rPr lang="es-AR" sz="1500" dirty="0">
                <a:solidFill>
                  <a:schemeClr val="bg1"/>
                </a:solidFill>
              </a:rPr>
              <a:t> = exploración local y global en función de </a:t>
            </a:r>
            <a:r>
              <a:rPr lang="es-AR" sz="1500" dirty="0" err="1">
                <a:solidFill>
                  <a:schemeClr val="bg1"/>
                </a:solidFill>
              </a:rPr>
              <a:t>Δfitness</a:t>
            </a:r>
            <a:r>
              <a:rPr lang="es-AR" sz="1500" dirty="0">
                <a:solidFill>
                  <a:schemeClr val="bg1"/>
                </a:solidFill>
              </a:rPr>
              <a:t>.</a:t>
            </a:r>
          </a:p>
          <a:p>
            <a:pPr lvl="0">
              <a:lnSpc>
                <a:spcPct val="90000"/>
              </a:lnSpc>
            </a:pPr>
            <a:r>
              <a:rPr lang="es-AR" sz="1500" dirty="0">
                <a:solidFill>
                  <a:schemeClr val="bg1"/>
                </a:solidFill>
              </a:rPr>
              <a:t>Visualización: guardamos </a:t>
            </a:r>
            <a:r>
              <a:rPr lang="es-AR" sz="1500" dirty="0" err="1">
                <a:solidFill>
                  <a:schemeClr val="bg1"/>
                </a:solidFill>
              </a:rPr>
              <a:t>PNGs</a:t>
            </a:r>
            <a:r>
              <a:rPr lang="es-AR" sz="1500" dirty="0">
                <a:solidFill>
                  <a:schemeClr val="bg1"/>
                </a:solidFill>
              </a:rPr>
              <a:t> y </a:t>
            </a:r>
            <a:r>
              <a:rPr lang="es-AR" sz="1500" dirty="0" err="1">
                <a:solidFill>
                  <a:schemeClr val="bg1"/>
                </a:solidFill>
              </a:rPr>
              <a:t>GIFs</a:t>
            </a:r>
            <a:r>
              <a:rPr lang="es-AR" sz="1500" dirty="0">
                <a:solidFill>
                  <a:schemeClr val="bg1"/>
                </a:solidFill>
              </a:rPr>
              <a:t> para seguir la curva de descubrimiento de recursos.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1C9358-9BD1-6A2E-E8AE-7AA4FB47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3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502443"/>
            <a:ext cx="3600450" cy="994173"/>
          </a:xfrm>
        </p:spPr>
        <p:txBody>
          <a:bodyPr anchor="b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s-AR" sz="3100">
                <a:solidFill>
                  <a:schemeClr val="bg1"/>
                </a:solidFill>
              </a:rPr>
              <a:t>Slide 2: Generación de poblaciones</a:t>
            </a:r>
          </a:p>
        </p:txBody>
      </p: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716624"/>
            <a:ext cx="3600450" cy="2783679"/>
          </a:xfrm>
        </p:spPr>
        <p:txBody>
          <a:bodyPr>
            <a:normAutofit/>
          </a:bodyPr>
          <a:lstStyle/>
          <a:p>
            <a:pPr lvl="0"/>
            <a:r>
              <a:rPr lang="es-AR" sz="1500">
                <a:solidFill>
                  <a:schemeClr val="bg1"/>
                </a:solidFill>
              </a:rPr>
              <a:t>Pozos aleatorios vs. equidistantes.</a:t>
            </a:r>
            <a:br>
              <a:rPr lang="es-AR" sz="1500">
                <a:solidFill>
                  <a:schemeClr val="bg1"/>
                </a:solidFill>
              </a:rPr>
            </a:br>
            <a:endParaRPr lang="es-AR" sz="1500">
              <a:solidFill>
                <a:schemeClr val="bg1"/>
              </a:solidFill>
            </a:endParaRPr>
          </a:p>
          <a:p>
            <a:pPr lvl="0"/>
            <a:r>
              <a:rPr lang="es-AR" sz="1500">
                <a:solidFill>
                  <a:schemeClr val="bg1"/>
                </a:solidFill>
              </a:rPr>
              <a:t>Cálculo automático de densidad y distancia mínima.</a:t>
            </a:r>
          </a:p>
          <a:p>
            <a:pPr lvl="0"/>
            <a:r>
              <a:rPr lang="es-AR" sz="1500" b="1">
                <a:solidFill>
                  <a:schemeClr val="bg1"/>
                </a:solidFill>
              </a:rPr>
              <a:t>Penalización inicial por colinealidad</a:t>
            </a:r>
            <a:r>
              <a:rPr lang="es-AR" sz="1500">
                <a:solidFill>
                  <a:schemeClr val="bg1"/>
                </a:solidFill>
              </a:rPr>
              <a:t> para evitar alineamientos de puntos.</a:t>
            </a:r>
          </a:p>
        </p:txBody>
      </p:sp>
      <p:pic>
        <p:nvPicPr>
          <p:cNvPr id="7" name="Imagen 6" descr="Imagen que contiene Mapa&#10;&#10;El contenido generado por IA puede ser incorrecto.">
            <a:extLst>
              <a:ext uri="{FF2B5EF4-FFF2-40B4-BE49-F238E27FC236}">
                <a16:creationId xmlns:a16="http://schemas.microsoft.com/office/drawing/2014/main" id="{CC593F71-F770-5865-E01A-A825E7EAB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434" y="277434"/>
            <a:ext cx="2088399" cy="2088399"/>
          </a:xfrm>
          <a:prstGeom prst="rect">
            <a:avLst/>
          </a:prstGeom>
        </p:spPr>
      </p:pic>
      <p:sp>
        <p:nvSpPr>
          <p:cNvPr id="30" name="Rectangle 1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702" y="137144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Mapa&#10;&#10;El contenido generado por IA puede ser incorrecto.">
            <a:extLst>
              <a:ext uri="{FF2B5EF4-FFF2-40B4-BE49-F238E27FC236}">
                <a16:creationId xmlns:a16="http://schemas.microsoft.com/office/drawing/2014/main" id="{A35B0CBA-F790-32E8-3CB3-2A29B850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35" y="2797700"/>
            <a:ext cx="2088399" cy="2088399"/>
          </a:xfrm>
          <a:prstGeom prst="rect">
            <a:avLst/>
          </a:prstGeom>
        </p:spPr>
      </p:pic>
      <p:sp>
        <p:nvSpPr>
          <p:cNvPr id="31" name="Rectangle 1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8803" y="2657409"/>
            <a:ext cx="2997196" cy="238312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</p:spPr>
        <p:txBody>
          <a:bodyPr anchor="b">
            <a:normAutofit/>
          </a:bodyPr>
          <a:lstStyle/>
          <a:p>
            <a:pPr marL="0" lvl="0" indent="0" algn="r">
              <a:lnSpc>
                <a:spcPct val="90000"/>
              </a:lnSpc>
              <a:buNone/>
            </a:pPr>
            <a:r>
              <a:rPr lang="es-AR" sz="2300">
                <a:solidFill>
                  <a:schemeClr val="bg1"/>
                </a:solidFill>
              </a:rPr>
              <a:t>Slide 3: Fitness y penalizaciones espaciales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1799217"/>
            <a:ext cx="7054999" cy="2644608"/>
          </a:xfrm>
        </p:spPr>
        <p:txBody>
          <a:bodyPr>
            <a:normAutofit/>
          </a:bodyPr>
          <a:lstStyle/>
          <a:p>
            <a:pPr lvl="0"/>
            <a:r>
              <a:rPr lang="es-AR" sz="1500">
                <a:solidFill>
                  <a:schemeClr val="bg1"/>
                </a:solidFill>
              </a:rPr>
              <a:t>Base: valor del heatmap en cada celda.</a:t>
            </a:r>
          </a:p>
          <a:p>
            <a:pPr lvl="0"/>
            <a:r>
              <a:rPr lang="es-AR" sz="1500">
                <a:solidFill>
                  <a:schemeClr val="bg1"/>
                </a:solidFill>
              </a:rPr>
              <a:t>Penalización por proximidad (&lt; dist_min): ∑ penal_max·(1–d/dist_min).</a:t>
            </a:r>
          </a:p>
          <a:p>
            <a:pPr lvl="0"/>
            <a:r>
              <a:rPr lang="es-AR" sz="1500" b="1">
                <a:solidFill>
                  <a:schemeClr val="bg1"/>
                </a:solidFill>
              </a:rPr>
              <a:t>Nueva penalización de colinealidad (idea que nos gustaria explorar)</a:t>
            </a:r>
            <a:r>
              <a:rPr lang="es-AR" sz="1500">
                <a:solidFill>
                  <a:schemeClr val="bg1"/>
                </a:solidFill>
              </a:rPr>
              <a:t>: detecta tripletas casi alineadas y resta un valor fijo o proporcional al grado de colinealidad.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</p:spPr>
        <p:txBody>
          <a:bodyPr anchor="b">
            <a:normAutofit/>
          </a:bodyPr>
          <a:lstStyle/>
          <a:p>
            <a:pPr marL="0" lvl="0" indent="0" algn="r">
              <a:lnSpc>
                <a:spcPct val="90000"/>
              </a:lnSpc>
              <a:buNone/>
            </a:pPr>
            <a:r>
              <a:rPr lang="es-AR" sz="3100">
                <a:solidFill>
                  <a:schemeClr val="bg1"/>
                </a:solidFill>
              </a:rPr>
              <a:t>Slide 4: Operadores de selección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1799217"/>
            <a:ext cx="7054999" cy="2644608"/>
          </a:xfrm>
        </p:spPr>
        <p:txBody>
          <a:bodyPr>
            <a:normAutofit/>
          </a:bodyPr>
          <a:lstStyle/>
          <a:p>
            <a:pPr lvl="0"/>
            <a:r>
              <a:rPr lang="es-AR" sz="1500">
                <a:solidFill>
                  <a:schemeClr val="bg1"/>
                </a:solidFill>
              </a:rPr>
              <a:t>Elitismo puro + ruleta ponderada por fitness.</a:t>
            </a:r>
          </a:p>
          <a:p>
            <a:pPr lvl="0"/>
            <a:r>
              <a:rPr lang="es-AR" sz="1500">
                <a:solidFill>
                  <a:schemeClr val="bg1"/>
                </a:solidFill>
              </a:rPr>
              <a:t>“Ruleta_dist” combina fitness y proximidad.</a:t>
            </a:r>
          </a:p>
          <a:p>
            <a:pPr lvl="0"/>
            <a:r>
              <a:rPr lang="es-AR" sz="1500" b="1">
                <a:solidFill>
                  <a:schemeClr val="bg1"/>
                </a:solidFill>
              </a:rPr>
              <a:t>Factores de penalización</a:t>
            </a:r>
            <a:r>
              <a:rPr lang="es-AR" sz="1500">
                <a:solidFill>
                  <a:schemeClr val="bg1"/>
                </a:solidFill>
              </a:rPr>
              <a:t> incluyentes (espacio, colinealidad) modifican los pesos antes de la selección.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340" y="1020360"/>
            <a:ext cx="3454005" cy="1790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Slide 5: Cruce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centro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geométrico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y masa)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81340" y="2880117"/>
            <a:ext cx="3454005" cy="1241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lvl="0"/>
            <a:r>
              <a:rPr lang="es-AR" sz="1600" dirty="0">
                <a:solidFill>
                  <a:schemeClr val="bg1"/>
                </a:solidFill>
              </a:rPr>
              <a:t>Centro geométrico vs. centro de masa con chequeo robusto (ε).</a:t>
            </a:r>
          </a:p>
          <a:p>
            <a:pPr lvl="0"/>
            <a:r>
              <a:rPr lang="es-AR" sz="1600" dirty="0" err="1">
                <a:solidFill>
                  <a:schemeClr val="bg1"/>
                </a:solidFill>
              </a:rPr>
              <a:t>Jitter</a:t>
            </a:r>
            <a:r>
              <a:rPr lang="es-AR" sz="1600" dirty="0">
                <a:solidFill>
                  <a:schemeClr val="bg1"/>
                </a:solidFill>
              </a:rPr>
              <a:t> controlado para exploración local.</a:t>
            </a:r>
          </a:p>
          <a:p>
            <a:pPr lvl="0"/>
            <a:r>
              <a:rPr lang="es-AR" sz="1600" b="1" dirty="0">
                <a:solidFill>
                  <a:schemeClr val="bg1"/>
                </a:solidFill>
              </a:rPr>
              <a:t>Ajuste de </a:t>
            </a:r>
            <a:r>
              <a:rPr lang="es-AR" sz="1600" b="1" dirty="0" err="1">
                <a:solidFill>
                  <a:schemeClr val="bg1"/>
                </a:solidFill>
              </a:rPr>
              <a:t>jitter</a:t>
            </a:r>
            <a:r>
              <a:rPr lang="es-AR" sz="1600" b="1" dirty="0">
                <a:solidFill>
                  <a:schemeClr val="bg1"/>
                </a:solidFill>
              </a:rPr>
              <a:t> según colinealidad (idea que nos </a:t>
            </a:r>
            <a:r>
              <a:rPr lang="es-AR" sz="1600" b="1" dirty="0" err="1">
                <a:solidFill>
                  <a:schemeClr val="bg1"/>
                </a:solidFill>
              </a:rPr>
              <a:t>gustaria</a:t>
            </a:r>
            <a:r>
              <a:rPr lang="es-AR" sz="1600" b="1" dirty="0">
                <a:solidFill>
                  <a:schemeClr val="bg1"/>
                </a:solidFill>
              </a:rPr>
              <a:t> explorar)</a:t>
            </a:r>
            <a:r>
              <a:rPr lang="es-AR" sz="1600" dirty="0">
                <a:solidFill>
                  <a:schemeClr val="bg1"/>
                </a:solidFill>
              </a:rPr>
              <a:t>: mayor dispersión si los padres están casi alineados.</a:t>
            </a:r>
          </a:p>
        </p:txBody>
      </p:sp>
      <p:pic>
        <p:nvPicPr>
          <p:cNvPr id="3" name="Picture 1" descr="C:\Users\laure\OneDrive\Documentos\Facultad\Algoritmos%20Geneticos\unnamed.gif"/>
          <p:cNvPicPr>
            <a:picLocks noGrp="1"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 bwMode="auto">
          <a:xfrm>
            <a:off x="4350551" y="1633827"/>
            <a:ext cx="4044848" cy="2077832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45" y="898326"/>
            <a:ext cx="8240309" cy="334684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2443"/>
            <a:ext cx="3381709" cy="994173"/>
          </a:xfrm>
        </p:spPr>
        <p:txBody>
          <a:bodyPr anchor="b">
            <a:normAutofit/>
          </a:bodyPr>
          <a:lstStyle/>
          <a:p>
            <a:pPr marL="0" lvl="0" indent="0" algn="r">
              <a:lnSpc>
                <a:spcPct val="90000"/>
              </a:lnSpc>
              <a:buNone/>
            </a:pPr>
            <a:r>
              <a:rPr lang="es-AR" sz="3100">
                <a:solidFill>
                  <a:schemeClr val="bg1"/>
                </a:solidFill>
              </a:rPr>
              <a:t>Slide 6: Overshoot adaptativo y fusión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1519755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1799217"/>
            <a:ext cx="7054999" cy="2644608"/>
          </a:xfrm>
        </p:spPr>
        <p:txBody>
          <a:bodyPr>
            <a:normAutofit/>
          </a:bodyPr>
          <a:lstStyle/>
          <a:p>
            <a:pPr lvl="0"/>
            <a:r>
              <a:rPr lang="es-AR" sz="1500">
                <a:solidFill>
                  <a:schemeClr val="bg1"/>
                </a:solidFill>
              </a:rPr>
              <a:t>Inspirado en Nelder–Mead (reflexión/expansión) y Opposition-Based Learning.</a:t>
            </a:r>
          </a:p>
          <a:p>
            <a:pPr lvl="0"/>
            <a:r>
              <a:rPr lang="es-AR" sz="1500">
                <a:solidFill>
                  <a:schemeClr val="bg1"/>
                </a:solidFill>
              </a:rPr>
              <a:t>Overshoot dinámico κ(Δfitness)·(x_i–x_j).</a:t>
            </a:r>
          </a:p>
          <a:p>
            <a:pPr lvl="0"/>
            <a:r>
              <a:rPr lang="es-AR" sz="1500" b="1">
                <a:solidFill>
                  <a:schemeClr val="bg1"/>
                </a:solidFill>
              </a:rPr>
              <a:t>Fusión con penalización máxima</a:t>
            </a:r>
            <a:r>
              <a:rPr lang="es-AR" sz="1500">
                <a:solidFill>
                  <a:schemeClr val="bg1"/>
                </a:solidFill>
              </a:rPr>
              <a:t>: combina puntos demasiado cercanos y muy colineales en un nuevo centro de masa.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708</Words>
  <Application>Microsoft Office PowerPoint</Application>
  <PresentationFormat>Presentación en pantalla (16:9)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Presentación</vt:lpstr>
      <vt:lpstr>Slide 0: Contexto del problema de extracción</vt:lpstr>
      <vt:lpstr>Slide 1: Mapeo a nuestro framework evolutivo</vt:lpstr>
      <vt:lpstr>Slide 1: Mapeo a nuestro framework evolutivo</vt:lpstr>
      <vt:lpstr>Slide 2: Generación de poblaciones</vt:lpstr>
      <vt:lpstr>Slide 3: Fitness y penalizaciones espaciales</vt:lpstr>
      <vt:lpstr>Slide 4: Operadores de selección</vt:lpstr>
      <vt:lpstr>Slide 5: Cruce por centro (geométrico y masa)</vt:lpstr>
      <vt:lpstr>Slide 6: Overshoot adaptativo y fusión</vt:lpstr>
      <vt:lpstr>Slide 6.5: Algunos problemas</vt:lpstr>
      <vt:lpstr>Slide 7: Visualización minimalista y métricas</vt:lpstr>
      <vt:lpstr>Slide 8: Robustez y extensibilidad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</dc:title>
  <dc:creator>Laucha54321 Laucha54321</dc:creator>
  <cp:keywords/>
  <cp:lastModifiedBy>Laucha54321 Laucha54321</cp:lastModifiedBy>
  <cp:revision>1</cp:revision>
  <dcterms:created xsi:type="dcterms:W3CDTF">2025-09-08T00:32:11Z</dcterms:created>
  <dcterms:modified xsi:type="dcterms:W3CDTF">2025-09-09T00:47:53Z</dcterms:modified>
</cp:coreProperties>
</file>